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8" r:id="rId5"/>
    <p:sldId id="289" r:id="rId6"/>
    <p:sldId id="342" r:id="rId7"/>
    <p:sldId id="337" r:id="rId8"/>
    <p:sldId id="338" r:id="rId9"/>
    <p:sldId id="339" r:id="rId10"/>
    <p:sldId id="340" r:id="rId11"/>
    <p:sldId id="341" r:id="rId12"/>
    <p:sldId id="291" r:id="rId13"/>
    <p:sldId id="307" r:id="rId14"/>
    <p:sldId id="33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89" autoAdjust="0"/>
    <p:restoredTop sz="85087" autoAdjust="0"/>
  </p:normalViewPr>
  <p:slideViewPr>
    <p:cSldViewPr snapToGrid="0" snapToObjects="1">
      <p:cViewPr varScale="1">
        <p:scale>
          <a:sx n="90" d="100"/>
          <a:sy n="90" d="100"/>
        </p:scale>
        <p:origin x="1170" y="96"/>
      </p:cViewPr>
      <p:guideLst/>
    </p:cSldViewPr>
  </p:slideViewPr>
  <p:outlineViewPr>
    <p:cViewPr>
      <p:scale>
        <a:sx n="33" d="100"/>
        <a:sy n="33" d="100"/>
      </p:scale>
      <p:origin x="0" y="-3129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02" d="100"/>
          <a:sy n="102" d="100"/>
        </p:scale>
        <p:origin x="151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77051E-B811-D949-830F-55D35BA79C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2EC375-152E-3F4A-8C1A-308E3DFABC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30E4C-56B7-2443-B370-610F8D1BCD9C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AD90D4-C48B-C647-BA8A-B43CFA99A4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40E78B-91EF-F148-8F7B-2AEC532510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D0152-5968-C24B-9EC0-2DFF74304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48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11/5/2024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157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823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1044" y="2677626"/>
            <a:ext cx="6931628" cy="1847088"/>
          </a:xfrm>
        </p:spPr>
        <p:txBody>
          <a:bodyPr lIns="0" tIns="0" rIns="0" bIns="0" anchor="t" anchorCtr="0">
            <a:normAutofit/>
          </a:bodyPr>
          <a:lstStyle>
            <a:lvl1pPr algn="l">
              <a:defRPr sz="5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5" y="2438725"/>
            <a:ext cx="576398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>
            <a:extLst>
              <a:ext uri="{FF2B5EF4-FFF2-40B4-BE49-F238E27FC236}">
                <a16:creationId xmlns:a16="http://schemas.microsoft.com/office/drawing/2014/main" id="{7EBA0026-8676-FC4D-B8E3-23D67CC31E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1044" y="4709626"/>
            <a:ext cx="7765770" cy="3651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1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C56D6AE6-8806-5841-BD04-7C1509FA80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1044" y="5098725"/>
            <a:ext cx="7765770" cy="41499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2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4376" y="1774217"/>
            <a:ext cx="6948756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F79387AB-96AB-3C45-A320-91F134DB32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76484" y="0"/>
            <a:ext cx="2020330" cy="96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901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5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89510"/>
            <a:ext cx="7715250" cy="1331865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 </a:t>
            </a:r>
            <a:br>
              <a:rPr lang="en-US" dirty="0"/>
            </a:br>
            <a:r>
              <a:rPr lang="en-US" dirty="0"/>
              <a:t>that runs to two lines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6" y="165786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2050741"/>
            <a:ext cx="7715250" cy="3892859"/>
          </a:xfrm>
        </p:spPr>
        <p:txBody>
          <a:bodyPr lIns="0" tIns="0" rIns="0" bIns="0"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8572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95AAAF-3BA6-4445-BF32-091644479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ABEBFC15-B7A4-FB4F-B562-C691AE5316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48D5845-E94B-FC44-882C-248EE3B0A5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97963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450" userDrawn="1">
          <p15:clr>
            <a:srgbClr val="FBAE40"/>
          </p15:clr>
        </p15:guide>
        <p15:guide id="4" pos="531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62D2F673-8F81-4982-AA66-35312BF38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1289198"/>
            <a:ext cx="3600168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276838"/>
            <a:ext cx="3600164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825293" y="1279146"/>
            <a:ext cx="3600168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825294" y="2266786"/>
            <a:ext cx="3600168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4572000" y="1686758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8B99253-B000-1442-A7D2-EB536C15C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12" name="Picture 11" descr="The University of Iowa">
            <a:extLst>
              <a:ext uri="{FF2B5EF4-FFF2-40B4-BE49-F238E27FC236}">
                <a16:creationId xmlns:a16="http://schemas.microsoft.com/office/drawing/2014/main" id="{FB445FB3-9F03-6E45-A046-D32E1D8AA7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BA149722-E418-5049-AB8B-86D90151F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99422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1686758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674398"/>
            <a:ext cx="2375055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1686756"/>
            <a:ext cx="223002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462290" y="2674396"/>
            <a:ext cx="2230029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1686756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047636" y="2674396"/>
            <a:ext cx="2375055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5854823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3282518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2944143A-0CC6-6041-BD38-4C994DA8E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2A845926-60C8-4F49-ABF0-3DC9E8370D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207D8975-2D7E-8541-B9BA-B4ACB2453D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5177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697" userDrawn="1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8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674398"/>
            <a:ext cx="176915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2643188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2802850" y="1686756"/>
            <a:ext cx="1611570" cy="754602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2802851" y="2674396"/>
            <a:ext cx="161157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4572000" y="1686759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729580" y="1686756"/>
            <a:ext cx="1611570" cy="754602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729581" y="2674396"/>
            <a:ext cx="161157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6505575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656311" y="1676706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656311" y="2664346"/>
            <a:ext cx="176915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5DF11BA-BD6E-E14D-A115-587308DBF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24" name="Picture 23" descr="The University of Iowa">
            <a:extLst>
              <a:ext uri="{FF2B5EF4-FFF2-40B4-BE49-F238E27FC236}">
                <a16:creationId xmlns:a16="http://schemas.microsoft.com/office/drawing/2014/main" id="{B052AD83-662D-804A-9C50-78BD2D9F77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5" name="Footer Placeholder 4">
            <a:extLst>
              <a:ext uri="{FF2B5EF4-FFF2-40B4-BE49-F238E27FC236}">
                <a16:creationId xmlns:a16="http://schemas.microsoft.com/office/drawing/2014/main" id="{09F774AF-F9D8-314F-ADA4-4C6BF85675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772614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1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F83F529D-C880-45A0-81D8-FD2CC04E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8"/>
            <a:ext cx="7716440" cy="329184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4376" y="2120010"/>
            <a:ext cx="7716440" cy="754602"/>
          </a:xfrm>
        </p:spPr>
        <p:txBody>
          <a:bodyPr lIns="0" tIns="0" rIns="0" bIns="0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Pct val="95000"/>
              <a:buFont typeface="Arial" panose="020B0604020202020204" pitchFamily="34" charset="0"/>
              <a:buNone/>
              <a:tabLst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Pct val="95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row text</a:t>
            </a:r>
          </a:p>
          <a:p>
            <a:pPr lvl="0"/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711994" y="3038019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14377" y="3211376"/>
            <a:ext cx="7716440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4378" y="3644628"/>
            <a:ext cx="77164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713184" y="4580501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9" y="4693705"/>
            <a:ext cx="7716440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14379" y="5126956"/>
            <a:ext cx="77164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E76717-4761-EC4B-BDB1-C130638E5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17" name="Picture 16" descr="The University of Iowa">
            <a:extLst>
              <a:ext uri="{FF2B5EF4-FFF2-40B4-BE49-F238E27FC236}">
                <a16:creationId xmlns:a16="http://schemas.microsoft.com/office/drawing/2014/main" id="{34AAC5E4-D04D-AA43-9A77-008D2409BE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795C6E8E-B090-754E-BB4D-53EC4364A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840878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3A9A771B-4FFF-4EBF-A07A-0D6292AC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9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4376" y="2120010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711994" y="3098307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14377" y="3221424"/>
            <a:ext cx="3566879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4378" y="3654675"/>
            <a:ext cx="3566879" cy="75895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713184" y="4520213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9" y="4683657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14379" y="5116908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A23041F-D604-4688-B75A-90D37AFDDB0E}"/>
              </a:ext>
            </a:extLst>
          </p:cNvPr>
          <p:cNvCxnSpPr/>
          <p:nvPr userDrawn="1"/>
        </p:nvCxnSpPr>
        <p:spPr>
          <a:xfrm>
            <a:off x="4572000" y="1686759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7B91F83-8428-4E5A-9C88-17829B687B77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862772" y="1688512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DB1D581-6D4C-4716-AE96-DBB4F953B95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862773" y="2121764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79BA4B0-A083-4A1F-9D3B-A041B59E7C2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4862773" y="3223178"/>
            <a:ext cx="3566879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FDD4A4D-E1FC-4E83-A8AA-A324B6B0E44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862774" y="3656430"/>
            <a:ext cx="3566879" cy="75895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DE8E7D5C-ACCB-47E6-A3F5-6F3F51A0F37F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862775" y="4685411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59D9DC4-BB53-4441-9B74-84922B36994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862776" y="5118662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74845D-2BF0-2740-9880-8D2B0EBB2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30" name="Picture 29" descr="The University of Iowa">
            <a:extLst>
              <a:ext uri="{FF2B5EF4-FFF2-40B4-BE49-F238E27FC236}">
                <a16:creationId xmlns:a16="http://schemas.microsoft.com/office/drawing/2014/main" id="{B5AA78D2-879D-BC4F-9774-9CE61C81AA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95EBCFD2-248B-A44E-AEE6-8987ECBEC9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435829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1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31EE2C71-E6FD-4A5F-BC00-7290049C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9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4377" y="2120011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711994" y="2660476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FC9698A-599E-4227-BA19-18EFBBF3E0DD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15571" y="2803601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4B470A9-B821-4D01-8FB4-31DF303421A9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5573" y="3236853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713184" y="3691764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C507C81-6817-4069-BC84-0CE4705AE16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15574" y="3870141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4103820-8C7A-497C-BCBA-2CFEB4549C83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15576" y="4303394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1CE437-6AD8-4170-8DC8-66894266CE06}"/>
              </a:ext>
            </a:extLst>
          </p:cNvPr>
          <p:cNvCxnSpPr/>
          <p:nvPr userDrawn="1"/>
        </p:nvCxnSpPr>
        <p:spPr>
          <a:xfrm>
            <a:off x="714380" y="4785197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C02F409-DCF5-4241-BB5E-6E37CC8D351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5573" y="4988550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AC426E8-7005-475F-BC32-B5F0BA7A8A4C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15574" y="5421802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222804C-AFDD-4E8C-BFDC-31326A2127FA}"/>
              </a:ext>
            </a:extLst>
          </p:cNvPr>
          <p:cNvCxnSpPr/>
          <p:nvPr userDrawn="1"/>
        </p:nvCxnSpPr>
        <p:spPr>
          <a:xfrm>
            <a:off x="4572000" y="1686759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66342B0E-1F8B-4D4C-ABA7-E43BC2B3F4AE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4850622" y="1688232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CF3285B-83DB-4917-9F24-EC0C964DE403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850623" y="2121485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88D8B1-0044-4EC5-B4CD-DB1095F378A4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851817" y="2805075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F6100E2-DAE8-4111-AF37-8909AA389FC1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851819" y="3238327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0B1E9EC-56B4-4514-B189-24BD47F549F3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851820" y="3871616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F685484E-408B-4771-9259-BAAC2A6E601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4851822" y="4304868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0EE05AF1-1486-45F2-B87D-2AE555B8D1CB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851819" y="4990024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52C4B0E5-3C7E-4BC2-AA92-4156C26C91F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4851820" y="5423276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480C56-313A-5C4D-A02B-5C10621A5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35" name="Picture 34" descr="The University of Iowa">
            <a:extLst>
              <a:ext uri="{FF2B5EF4-FFF2-40B4-BE49-F238E27FC236}">
                <a16:creationId xmlns:a16="http://schemas.microsoft.com/office/drawing/2014/main" id="{2DA8F900-4BB3-134B-A7DE-0A6F636953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36" name="Footer Placeholder 4">
            <a:extLst>
              <a:ext uri="{FF2B5EF4-FFF2-40B4-BE49-F238E27FC236}">
                <a16:creationId xmlns:a16="http://schemas.microsoft.com/office/drawing/2014/main" id="{B5B719EA-A20E-994C-8EEE-69E62E507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8685362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>
            <a:extLst>
              <a:ext uri="{FF2B5EF4-FFF2-40B4-BE49-F238E27FC236}">
                <a16:creationId xmlns:a16="http://schemas.microsoft.com/office/drawing/2014/main" id="{F947D672-DDE7-4F36-B79C-4245C5D11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1756430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237816"/>
            <a:ext cx="360016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FB9F7B-CC85-4936-BE2A-DF6B8BF46018}"/>
              </a:ext>
            </a:extLst>
          </p:cNvPr>
          <p:cNvCxnSpPr/>
          <p:nvPr userDrawn="1"/>
        </p:nvCxnSpPr>
        <p:spPr>
          <a:xfrm>
            <a:off x="711994" y="3790765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DFA8ABE-0B6C-4930-94A9-A2BB4166E51F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18539" y="4109427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7E91DB8-4856-4AED-8362-60627F681EE8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718540" y="4590814"/>
            <a:ext cx="3600164" cy="11819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4572000" y="1679385"/>
            <a:ext cx="0" cy="427276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825293" y="1746378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825294" y="2227764"/>
            <a:ext cx="3600168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6BD4A33-C7CC-4380-A2BB-ECC6C2FB722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829457" y="4099375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4CD0BB64-6643-42CE-AFE7-372305F2123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829458" y="4580761"/>
            <a:ext cx="3600168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8D606F0-071A-A842-B316-9BEBD143AC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17" name="Picture 16" descr="The University of Iowa">
            <a:extLst>
              <a:ext uri="{FF2B5EF4-FFF2-40B4-BE49-F238E27FC236}">
                <a16:creationId xmlns:a16="http://schemas.microsoft.com/office/drawing/2014/main" id="{70498093-055A-1249-80EE-EB69C10A93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8EEADFDD-6D39-8041-B44B-CC11D0FD54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748418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2400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ta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04310" y="2849850"/>
            <a:ext cx="130668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52" name="Picture Placeholder 50">
            <a:extLst>
              <a:ext uri="{FF2B5EF4-FFF2-40B4-BE49-F238E27FC236}">
                <a16:creationId xmlns:a16="http://schemas.microsoft.com/office/drawing/2014/main" id="{8D984633-F962-1848-A009-619CB821163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141220" y="2469136"/>
            <a:ext cx="940541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DE3AB4-3020-8D45-86B7-592F12CB7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72385" y="3573316"/>
            <a:ext cx="240937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C4E94AD-16D9-BE4C-8C57-CFA6654E1BD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04310" y="3789196"/>
            <a:ext cx="2377451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64293C0-60B2-3341-9C38-86DF7ACA51D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436853" y="2849850"/>
            <a:ext cx="130668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799B91B-7CDD-284B-99CF-8408146B2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04928" y="3573316"/>
            <a:ext cx="240937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BB67D17-F456-FC43-9C41-9344D6EEB07B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3436853" y="3789196"/>
            <a:ext cx="2377451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0F6E28A-AB38-A64F-9481-C9F0437BFEA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169397" y="2849850"/>
            <a:ext cx="130668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F7D2B0-E449-FD45-9789-FC204088E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137472" y="3573316"/>
            <a:ext cx="240937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6FE37F4-1DCF-2D40-845F-6C10AC016C29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6169397" y="3789196"/>
            <a:ext cx="2377451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F1B24E-B6B2-2D4F-8CE9-C10E33FBF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30" name="Picture 29" descr="The University of Iowa">
            <a:extLst>
              <a:ext uri="{FF2B5EF4-FFF2-40B4-BE49-F238E27FC236}">
                <a16:creationId xmlns:a16="http://schemas.microsoft.com/office/drawing/2014/main" id="{B9F9D999-694A-C64C-9BA8-FF37455DDD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A000685F-E841-A44D-AC9C-173BD5E3C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  <p:sp>
        <p:nvSpPr>
          <p:cNvPr id="34" name="Picture Placeholder 50">
            <a:extLst>
              <a:ext uri="{FF2B5EF4-FFF2-40B4-BE49-F238E27FC236}">
                <a16:creationId xmlns:a16="http://schemas.microsoft.com/office/drawing/2014/main" id="{F52BFEB6-775B-5540-A1D7-F6E3DDCDB83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4873763" y="2484685"/>
            <a:ext cx="940541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35" name="Picture Placeholder 50">
            <a:extLst>
              <a:ext uri="{FF2B5EF4-FFF2-40B4-BE49-F238E27FC236}">
                <a16:creationId xmlns:a16="http://schemas.microsoft.com/office/drawing/2014/main" id="{3B2767A3-945C-8A48-8F63-467E5E2A4DDF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7606307" y="2484685"/>
            <a:ext cx="940541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712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901902" y="2921860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16102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DC306F30-B3C1-E74C-B18C-7075DB0761D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472729" y="2553043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4078664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4078664"/>
            <a:ext cx="2230029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4078663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F1B24E-B6B2-2D4F-8CE9-C10E33FBF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24" name="Picture 23" descr="The University of Iowa">
            <a:extLst>
              <a:ext uri="{FF2B5EF4-FFF2-40B4-BE49-F238E27FC236}">
                <a16:creationId xmlns:a16="http://schemas.microsoft.com/office/drawing/2014/main" id="{A13C9DCC-5284-6A4A-A857-E196C97A30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8" name="Footer Placeholder 4">
            <a:extLst>
              <a:ext uri="{FF2B5EF4-FFF2-40B4-BE49-F238E27FC236}">
                <a16:creationId xmlns:a16="http://schemas.microsoft.com/office/drawing/2014/main" id="{EE85593F-9DA3-E843-83EA-BB61BA6E56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F1D17A9-33ED-0C42-9E29-A5641F8C0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59924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569A0A84-E625-844B-BFE2-C1C6287E290E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03299" y="2553043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5736D78-B363-E54C-9445-910A8845B6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03747" y="2265939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AE5BD224-C6F0-A44B-8415-008E871A701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760374" y="2552669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951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1044" y="2677626"/>
            <a:ext cx="685800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52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730595" y="2438725"/>
            <a:ext cx="57639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1044" y="4709626"/>
            <a:ext cx="7765770" cy="3651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1044" y="5098725"/>
            <a:ext cx="7765770" cy="41499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4375" y="1774217"/>
            <a:ext cx="6874669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2BFB147F-9BD6-AA42-8D58-18E266C69A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476484" y="150"/>
            <a:ext cx="2020330" cy="96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8892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5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1B9DD2E6-4011-470E-85A1-9331B2E2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901902" y="2921860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14375" y="4078664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2720638" y="4078664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654213" y="4078664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660475" y="4073057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4578BB7-B3A6-0D4A-A743-C8950F981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34" name="Picture 33" descr="The University of Iowa">
            <a:extLst>
              <a:ext uri="{FF2B5EF4-FFF2-40B4-BE49-F238E27FC236}">
                <a16:creationId xmlns:a16="http://schemas.microsoft.com/office/drawing/2014/main" id="{E6A101F6-A986-EA4C-85FF-846F802DF0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35" name="Footer Placeholder 4">
            <a:extLst>
              <a:ext uri="{FF2B5EF4-FFF2-40B4-BE49-F238E27FC236}">
                <a16:creationId xmlns:a16="http://schemas.microsoft.com/office/drawing/2014/main" id="{DBA4A05F-7745-F24C-BB9F-0EF0456B4E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794BC38-28A2-BC4E-9A38-652E9790E4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2785" y="2244527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7" name="Picture Placeholder 3">
            <a:extLst>
              <a:ext uri="{FF2B5EF4-FFF2-40B4-BE49-F238E27FC236}">
                <a16:creationId xmlns:a16="http://schemas.microsoft.com/office/drawing/2014/main" id="{BEB5B93C-855D-1841-B46E-5C7DC4474C9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169656" y="2531257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88EAE07-826D-E648-AD1B-C375586FE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905813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9" name="Picture Placeholder 3">
            <a:extLst>
              <a:ext uri="{FF2B5EF4-FFF2-40B4-BE49-F238E27FC236}">
                <a16:creationId xmlns:a16="http://schemas.microsoft.com/office/drawing/2014/main" id="{6B4B3321-3FE0-F24B-B46D-CBEB820F0DB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205973" y="2546988"/>
            <a:ext cx="806295" cy="798442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B3422DB-51E9-564F-9FE0-BE73E03761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7656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2E216002-26D5-D44D-B1E3-F7FFA5933B3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167368" y="2546987"/>
            <a:ext cx="825546" cy="817505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6648D4D-6BD9-F24C-955D-9701360F7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19615" y="2244527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3" name="Picture Placeholder 3">
            <a:extLst>
              <a:ext uri="{FF2B5EF4-FFF2-40B4-BE49-F238E27FC236}">
                <a16:creationId xmlns:a16="http://schemas.microsoft.com/office/drawing/2014/main" id="{E602C083-BC5F-514B-8FA9-A814C3E27430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7086775" y="2525203"/>
            <a:ext cx="825548" cy="817506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389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C29AABA-668F-408C-81ED-9A30ED0A4BE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11994" y="1684461"/>
            <a:ext cx="2377679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3548916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4264538"/>
            <a:ext cx="2375055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3282518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3C3EF38F-8A6A-4B49-A1A2-467E7797A5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451836" y="1677611"/>
            <a:ext cx="2240483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3537679"/>
            <a:ext cx="223002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462290" y="4253301"/>
            <a:ext cx="2230029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5854823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DDD8951C-5A36-4D07-AB7C-0F597B3D797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54481" y="1684461"/>
            <a:ext cx="2375144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3537679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047636" y="4253301"/>
            <a:ext cx="2375055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2DAB539-1500-4641-B587-77CADD8834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366D8D2D-32DD-794A-9976-853EF65000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46934CAC-A1D4-6545-B8FE-B5DAC1E7D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664682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697" userDrawn="1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E21D4365-BAA8-4F76-87AD-1A328301E29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11994" y="1684461"/>
            <a:ext cx="1780454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3545060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4376" y="4240050"/>
            <a:ext cx="1769150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2580885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EB10E167-B94B-AD40-958C-D9E0F8F9DF4A}"/>
              </a:ext>
            </a:extLst>
          </p:cNvPr>
          <p:cNvSpPr>
            <a:spLocks noGrp="1"/>
          </p:cNvSpPr>
          <p:nvPr userDrawn="1">
            <p:ph type="pic" sz="quarter" idx="23"/>
          </p:nvPr>
        </p:nvSpPr>
        <p:spPr>
          <a:xfrm>
            <a:off x="2695022" y="1684461"/>
            <a:ext cx="1780454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03DF098-BB37-5848-9388-750D29EFC657}"/>
              </a:ext>
            </a:extLst>
          </p:cNvPr>
          <p:cNvSpPr>
            <a:spLocks noGrp="1"/>
          </p:cNvSpPr>
          <p:nvPr userDrawn="1">
            <p:ph idx="24" hasCustomPrompt="1"/>
          </p:nvPr>
        </p:nvSpPr>
        <p:spPr>
          <a:xfrm>
            <a:off x="2722790" y="3545060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FE4DEF0-41BC-4548-B7BA-1E5B0231AFFD}"/>
              </a:ext>
            </a:extLst>
          </p:cNvPr>
          <p:cNvSpPr>
            <a:spLocks noGrp="1"/>
          </p:cNvSpPr>
          <p:nvPr userDrawn="1">
            <p:ph idx="25" hasCustomPrompt="1"/>
          </p:nvPr>
        </p:nvSpPr>
        <p:spPr>
          <a:xfrm>
            <a:off x="2722791" y="4240050"/>
            <a:ext cx="1769150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4571805" y="1686759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icture Placeholder 3">
            <a:extLst>
              <a:ext uri="{FF2B5EF4-FFF2-40B4-BE49-F238E27FC236}">
                <a16:creationId xmlns:a16="http://schemas.microsoft.com/office/drawing/2014/main" id="{864CDDAA-23B4-C842-845C-7640D95F2B65}"/>
              </a:ext>
            </a:extLst>
          </p:cNvPr>
          <p:cNvSpPr>
            <a:spLocks noGrp="1"/>
          </p:cNvSpPr>
          <p:nvPr userDrawn="1">
            <p:ph type="pic" sz="quarter" idx="26"/>
          </p:nvPr>
        </p:nvSpPr>
        <p:spPr>
          <a:xfrm>
            <a:off x="4678050" y="1684461"/>
            <a:ext cx="1780454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DEB8CCE3-3756-5947-84B2-DFCA00A013F6}"/>
              </a:ext>
            </a:extLst>
          </p:cNvPr>
          <p:cNvSpPr>
            <a:spLocks noGrp="1"/>
          </p:cNvSpPr>
          <p:nvPr userDrawn="1">
            <p:ph idx="27" hasCustomPrompt="1"/>
          </p:nvPr>
        </p:nvSpPr>
        <p:spPr>
          <a:xfrm>
            <a:off x="4682218" y="3545060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09C56F7D-4836-1E4F-BD4C-CB150E12E098}"/>
              </a:ext>
            </a:extLst>
          </p:cNvPr>
          <p:cNvSpPr>
            <a:spLocks noGrp="1"/>
          </p:cNvSpPr>
          <p:nvPr userDrawn="1">
            <p:ph idx="28" hasCustomPrompt="1"/>
          </p:nvPr>
        </p:nvSpPr>
        <p:spPr>
          <a:xfrm>
            <a:off x="4682219" y="4240050"/>
            <a:ext cx="1769150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6562725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6A5C640-1D0E-4428-AC28-148AE98A7B34}"/>
              </a:ext>
            </a:extLst>
          </p:cNvPr>
          <p:cNvSpPr>
            <a:spLocks noGrp="1"/>
          </p:cNvSpPr>
          <p:nvPr userDrawn="1">
            <p:ph type="pic" sz="quarter" idx="22"/>
          </p:nvPr>
        </p:nvSpPr>
        <p:spPr>
          <a:xfrm>
            <a:off x="6661077" y="1680693"/>
            <a:ext cx="1762024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 userDrawn="1">
            <p:ph idx="15" hasCustomPrompt="1"/>
          </p:nvPr>
        </p:nvSpPr>
        <p:spPr>
          <a:xfrm>
            <a:off x="6656311" y="3548916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 userDrawn="1">
            <p:ph idx="16" hasCustomPrompt="1"/>
          </p:nvPr>
        </p:nvSpPr>
        <p:spPr>
          <a:xfrm>
            <a:off x="6656311" y="4230000"/>
            <a:ext cx="1769150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A720753-9BFD-2840-9C93-FF72942ED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28" name="Picture 27" descr="The University of Iowa">
            <a:extLst>
              <a:ext uri="{FF2B5EF4-FFF2-40B4-BE49-F238E27FC236}">
                <a16:creationId xmlns:a16="http://schemas.microsoft.com/office/drawing/2014/main" id="{5841833A-DC48-1341-8CED-2C33FF13E5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9" name="Footer Placeholder 4">
            <a:extLst>
              <a:ext uri="{FF2B5EF4-FFF2-40B4-BE49-F238E27FC236}">
                <a16:creationId xmlns:a16="http://schemas.microsoft.com/office/drawing/2014/main" id="{99532311-74A6-524D-8B7C-520D61A0A0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170021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20">
            <a:extLst>
              <a:ext uri="{FF2B5EF4-FFF2-40B4-BE49-F238E27FC236}">
                <a16:creationId xmlns:a16="http://schemas.microsoft.com/office/drawing/2014/main" id="{2BA8F287-92C7-4FFD-A7E9-45864F8E91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994" y="498296"/>
            <a:ext cx="3945731" cy="896116"/>
          </a:xfrm>
        </p:spPr>
        <p:txBody>
          <a:bodyPr>
            <a:normAutofit/>
          </a:bodyPr>
          <a:lstStyle>
            <a:lvl1pPr>
              <a:defRPr sz="3300"/>
            </a:lvl1pPr>
          </a:lstStyle>
          <a:p>
            <a:r>
              <a:rPr lang="en-US" dirty="0"/>
              <a:t>Click to edit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31F03A-71CF-475D-8A3C-99FC106D7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7404DB8-B6AC-4389-8E6E-A115840D1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686758"/>
            <a:ext cx="3943351" cy="4256843"/>
          </a:xfrm>
        </p:spPr>
        <p:txBody>
          <a:bodyPr lIns="0" tIns="0" rIns="0" bIns="0"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8572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2EEDE3-0B18-E049-BE23-974E50C7297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378651" y="1"/>
            <a:ext cx="3771900" cy="638951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20F7CB-393D-BF45-B52D-542FDDEFC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10" name="Picture 9" descr="The University of Iowa">
            <a:extLst>
              <a:ext uri="{FF2B5EF4-FFF2-40B4-BE49-F238E27FC236}">
                <a16:creationId xmlns:a16="http://schemas.microsoft.com/office/drawing/2014/main" id="{AEE57422-8581-D940-B95A-28BB5FA8EBE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F4890DD7-288C-3F48-AC5A-4CC0C37D9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625500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2934" userDrawn="1">
          <p15:clr>
            <a:srgbClr val="FBAE40"/>
          </p15:clr>
        </p15:guide>
        <p15:guide id="3" pos="45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65126"/>
            <a:ext cx="3940879" cy="1331865"/>
          </a:xfrm>
        </p:spPr>
        <p:txBody>
          <a:bodyPr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6" y="164262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4" y="1962386"/>
            <a:ext cx="3949838" cy="3981214"/>
          </a:xfrm>
        </p:spPr>
        <p:txBody>
          <a:bodyPr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Font typeface="Roboto" panose="02000000000000000000" pitchFamily="2" charset="0"/>
              <a:buChar char="–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buClr>
                <a:schemeClr val="tx2"/>
              </a:buCl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69627" y="1"/>
            <a:ext cx="1862553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285223" y="1"/>
            <a:ext cx="1862553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369627" y="3234551"/>
            <a:ext cx="3774374" cy="3163824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 Click icon to add picture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24DFA0-3257-B044-87EF-16154359E2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12" name="Picture 11" descr="The University of Iowa">
            <a:extLst>
              <a:ext uri="{FF2B5EF4-FFF2-40B4-BE49-F238E27FC236}">
                <a16:creationId xmlns:a16="http://schemas.microsoft.com/office/drawing/2014/main" id="{BF0FB327-46C7-CA4D-9F47-B21B9F7D79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A0A57B74-2163-4C4B-BFF2-0F1E68BF38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338072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2945" userDrawn="1">
          <p15:clr>
            <a:srgbClr val="FBAE40"/>
          </p15:clr>
        </p15:guide>
        <p15:guide id="3" pos="450" userDrawn="1">
          <p15:clr>
            <a:srgbClr val="FBAE40"/>
          </p15:clr>
        </p15:guide>
        <p15:guide id="4" orient="horz" pos="240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994" y="494273"/>
            <a:ext cx="7717631" cy="869089"/>
          </a:xfrm>
        </p:spPr>
        <p:txBody>
          <a:bodyPr lIns="0" tIns="0" rIns="0" bIns="0"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1994" y="131002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DF1F65E7-1CB7-3D42-91A9-88DA4E58EB0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711994" y="1570038"/>
            <a:ext cx="7717631" cy="4114800"/>
          </a:xfrm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56D074-0631-F846-A2A3-4A39FEAEF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34AAA98D-AE4C-3B41-A01C-8A57BF7320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61FD608-F8D8-AF42-97E8-83F5C7F92E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1427652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1994" y="3214770"/>
            <a:ext cx="5372488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52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82B9834-3ABC-DD48-8F8B-7C2FACEC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5" y="2923615"/>
            <a:ext cx="57639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71287" y="3087124"/>
            <a:ext cx="2015280" cy="1498329"/>
          </a:xfrm>
        </p:spPr>
        <p:txBody>
          <a:bodyPr vert="horz" anchor="ctr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US" dirty="0"/>
              <a:t>Contact Person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1994" y="4789293"/>
            <a:ext cx="292608" cy="3000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89435" y="4789292"/>
            <a:ext cx="1719072" cy="300082"/>
          </a:xfrm>
          <a:solidFill>
            <a:schemeClr val="tx1"/>
          </a:solidFill>
          <a:ln>
            <a:noFill/>
          </a:ln>
        </p:spPr>
        <p:txBody>
          <a:bodyPr wrap="square" lIns="91440" tIns="45720" rIns="91440" bIns="45720">
            <a:spAutoFit/>
          </a:bodyPr>
          <a:lstStyle>
            <a:lvl1pPr marL="0" indent="0">
              <a:buNone/>
              <a:defRPr sz="135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dirty="0"/>
              <a:t>Insert Web Address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B262A30-5EEC-5549-B428-7E5B11A5D7A7}"/>
              </a:ext>
            </a:extLst>
          </p:cNvPr>
          <p:cNvGrpSpPr/>
          <p:nvPr userDrawn="1"/>
        </p:nvGrpSpPr>
        <p:grpSpPr>
          <a:xfrm>
            <a:off x="803454" y="4864147"/>
            <a:ext cx="146304" cy="150373"/>
            <a:chOff x="3057746" y="812006"/>
            <a:chExt cx="173610" cy="183357"/>
          </a:xfrm>
          <a:noFill/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699B573-1E8F-3547-9D64-50A2EC630F1F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reeform: Shape 12">
              <a:extLst>
                <a:ext uri="{FF2B5EF4-FFF2-40B4-BE49-F238E27FC236}">
                  <a16:creationId xmlns:a16="http://schemas.microsoft.com/office/drawing/2014/main" id="{68F32139-4BAE-F54C-8358-EF5839C5813E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</p:grpSp>
      <p:pic>
        <p:nvPicPr>
          <p:cNvPr id="14" name="Picture 13" descr="The University of Iowa">
            <a:extLst>
              <a:ext uri="{FF2B5EF4-FFF2-40B4-BE49-F238E27FC236}">
                <a16:creationId xmlns:a16="http://schemas.microsoft.com/office/drawing/2014/main" id="{4B1807D8-E6B4-C743-A4EC-22D5E04798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471287" y="-1189"/>
            <a:ext cx="2015279" cy="96327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D7F85C9B-9D4B-D642-BBFB-CDE025D69C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7072" y="2365791"/>
            <a:ext cx="7772020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</p:spTree>
    <p:extLst>
      <p:ext uri="{BB962C8B-B14F-4D97-AF65-F5344CB8AC3E}">
        <p14:creationId xmlns:p14="http://schemas.microsoft.com/office/powerpoint/2010/main" val="2883638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49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-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A47420D0-6FF1-9C4A-B953-EA4EEABBA30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1994" y="3203884"/>
            <a:ext cx="5372488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52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5" y="2923615"/>
            <a:ext cx="576398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68763" y="3105910"/>
            <a:ext cx="2020329" cy="1498329"/>
          </a:xfrm>
        </p:spPr>
        <p:txBody>
          <a:bodyPr vert="horz" anchor="ctr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bg1"/>
                </a:solidFill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US" dirty="0"/>
              <a:t>Contact Person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</a:extLst>
          </p:cNvPr>
          <p:cNvSpPr/>
          <p:nvPr userDrawn="1"/>
        </p:nvSpPr>
        <p:spPr>
          <a:xfrm>
            <a:off x="711993" y="4770260"/>
            <a:ext cx="292608" cy="3000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97825" y="4770260"/>
            <a:ext cx="1719072" cy="300082"/>
          </a:xfrm>
          <a:solidFill>
            <a:schemeClr val="accent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>
            <a:lvl1pPr marL="0" indent="0">
              <a:buNone/>
              <a:defRPr sz="135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dirty="0"/>
              <a:t>Insert Web Address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625728D-FF50-4FF2-AC2E-B13A3D44D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03454" y="4845115"/>
            <a:ext cx="146304" cy="150373"/>
            <a:chOff x="3057746" y="812006"/>
            <a:chExt cx="173610" cy="183357"/>
          </a:xfrm>
          <a:noFill/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A6E0DE-15E0-485B-8083-6D1BB965B9B6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84EFEE4-DF1C-4FDF-ABC6-804BF8FA2941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</p:grpSp>
      <p:pic>
        <p:nvPicPr>
          <p:cNvPr id="15" name="Picture 14" descr="The University of Iowa">
            <a:extLst>
              <a:ext uri="{FF2B5EF4-FFF2-40B4-BE49-F238E27FC236}">
                <a16:creationId xmlns:a16="http://schemas.microsoft.com/office/drawing/2014/main" id="{6179B039-C5FC-F04C-AB21-BEF980B032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468762" y="-581"/>
            <a:ext cx="2020330" cy="962061"/>
          </a:xfrm>
          <a:prstGeom prst="rect">
            <a:avLst/>
          </a:prstGeom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0E4C36A-C453-EE4B-A1E5-D1232C3612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7072" y="2365791"/>
            <a:ext cx="7772020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Insert-&gt;Header and Footer-&gt;Type Customizable Name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378864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49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OWA Logo with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B993FB4-4336-2048-A6A4-FA306EBBE7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4229810"/>
            <a:ext cx="7886700" cy="1311454"/>
          </a:xfrm>
        </p:spPr>
        <p:txBody>
          <a:bodyPr/>
          <a:lstStyle>
            <a:lvl1pPr algn="ctr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Closing Slide Header</a:t>
            </a:r>
          </a:p>
        </p:txBody>
      </p:sp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B893B-3A5E-A84C-9A26-CCC1CC0A23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714500" y="1793124"/>
            <a:ext cx="57150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4907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OWA Logo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B893B-3A5E-A84C-9A26-CCC1CC0A23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714500" y="2595562"/>
            <a:ext cx="57150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530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73" y="2184901"/>
            <a:ext cx="4617720" cy="2431224"/>
          </a:xfrm>
        </p:spPr>
        <p:txBody>
          <a:bodyPr anchor="ctr" anchorCtr="0">
            <a:normAutofit/>
          </a:bodyPr>
          <a:lstStyle>
            <a:lvl1pPr algn="l"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Presentation </a:t>
            </a:r>
            <a:br>
              <a:rPr lang="en-US" dirty="0"/>
            </a:br>
            <a:r>
              <a:rPr lang="en-US" dirty="0"/>
              <a:t>Title Slide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14C79AA-0B96-2A43-86A1-A71A1D4C8E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73" y="4676834"/>
            <a:ext cx="4616795" cy="404721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A7101AB8-54F7-4A4E-9611-F4F2ECFBD1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0072" y="5081555"/>
            <a:ext cx="4616795" cy="4953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09BBB92-B5AB-3E46-A519-2A2BBFF13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52485" y="201168"/>
            <a:ext cx="2539200" cy="587186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500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3" name="Picture 12" descr="The University of Iowa">
            <a:extLst>
              <a:ext uri="{FF2B5EF4-FFF2-40B4-BE49-F238E27FC236}">
                <a16:creationId xmlns:a16="http://schemas.microsoft.com/office/drawing/2014/main" id="{F49CB936-90E7-D144-B9DC-7CF3F98E2F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10803" y="622"/>
            <a:ext cx="2015279" cy="959656"/>
          </a:xfrm>
          <a:prstGeom prst="rect">
            <a:avLst/>
          </a:prstGeom>
        </p:spPr>
      </p:pic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18088" y="0"/>
            <a:ext cx="342591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5094137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73" y="2184901"/>
            <a:ext cx="4616794" cy="2561760"/>
          </a:xfrm>
        </p:spPr>
        <p:txBody>
          <a:bodyPr anchor="ctr" anchorCtr="0">
            <a:normAutofit/>
          </a:bodyPr>
          <a:lstStyle>
            <a:lvl1pPr algn="l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Presentation </a:t>
            </a:r>
            <a:br>
              <a:rPr lang="en-US" dirty="0"/>
            </a:br>
            <a:r>
              <a:rPr lang="en-US" dirty="0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73" y="4676835"/>
            <a:ext cx="4616795" cy="393146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0072" y="5069980"/>
            <a:ext cx="4616795" cy="4953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9993354-AA52-D24C-AE6B-C02456C6D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52485" y="201168"/>
            <a:ext cx="2539200" cy="587186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5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18088" y="0"/>
            <a:ext cx="342591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3" name="Picture 12" descr="The University of Iowa">
            <a:extLst>
              <a:ext uri="{FF2B5EF4-FFF2-40B4-BE49-F238E27FC236}">
                <a16:creationId xmlns:a16="http://schemas.microsoft.com/office/drawing/2014/main" id="{D73F5E00-2329-6246-A2BB-7BCD46F839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10803" y="-1189"/>
            <a:ext cx="2015279" cy="96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2098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4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4376" y="2744661"/>
            <a:ext cx="7715249" cy="759906"/>
          </a:xfrm>
        </p:spPr>
        <p:txBody>
          <a:bodyPr lIns="0" tIns="0" rIns="0" bIns="0" anchor="t" anchorCtr="0">
            <a:normAutofit/>
          </a:bodyPr>
          <a:lstStyle>
            <a:lvl1pPr algn="l">
              <a:defRPr sz="48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5" y="2502271"/>
            <a:ext cx="57639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4376" y="3694740"/>
            <a:ext cx="7715249" cy="40746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27212720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450" userDrawn="1">
          <p15:clr>
            <a:srgbClr val="FBAE40"/>
          </p15:clr>
        </p15:guide>
        <p15:guide id="4" pos="531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4376" y="2744662"/>
            <a:ext cx="7715249" cy="759907"/>
          </a:xfrm>
        </p:spPr>
        <p:txBody>
          <a:bodyPr lIns="0" tIns="0" rIns="0" bIns="0" anchor="t" anchorCtr="0">
            <a:normAutofit/>
          </a:bodyPr>
          <a:lstStyle>
            <a:lvl1pPr algn="l">
              <a:defRPr sz="48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noProof="0" dirty="0"/>
              <a:t>Section Header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5" y="2509891"/>
            <a:ext cx="576398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itle 2">
            <a:extLst>
              <a:ext uri="{FF2B5EF4-FFF2-40B4-BE49-F238E27FC236}">
                <a16:creationId xmlns:a16="http://schemas.microsoft.com/office/drawing/2014/main" id="{8FB54BE8-0526-614C-A06E-8C6258999B2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4376" y="3694740"/>
            <a:ext cx="7715249" cy="40746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5092828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450" userDrawn="1">
          <p15:clr>
            <a:srgbClr val="FBAE40"/>
          </p15:clr>
        </p15:guide>
        <p15:guide id="4" pos="531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2C17923A-4119-CF48-9F2D-05B0A69EBAD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224488-0ADE-1843-91C1-1CA371373F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0746" y="1763547"/>
            <a:ext cx="4186265" cy="618631"/>
          </a:xfrm>
          <a:solidFill>
            <a:schemeClr val="accent1"/>
          </a:solidFill>
        </p:spPr>
        <p:txBody>
          <a:bodyPr wrap="square" lIns="91440" tIns="91440" bIns="0">
            <a:spAutoFit/>
          </a:bodyPr>
          <a:lstStyle>
            <a:lvl1pPr>
              <a:defRPr sz="3800"/>
            </a:lvl1pPr>
          </a:lstStyle>
          <a:p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2388073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C070F21D-F194-034E-812B-69D1C6CDD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BA13FBC-A4AA-9B4F-8E9B-12CD66001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722C1D3A-9762-7F4D-AB5C-A3F0114B6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7" name="Picture 6" descr="The University of Iowa">
            <a:extLst>
              <a:ext uri="{FF2B5EF4-FFF2-40B4-BE49-F238E27FC236}">
                <a16:creationId xmlns:a16="http://schemas.microsoft.com/office/drawing/2014/main" id="{22558F6C-63A6-764A-A42A-B9198FB98E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987A145-9C93-2C47-9BAC-3865EAA304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77833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  <p15:guide id="2" pos="450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6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BE68DE55-0579-EC46-BD52-181870AFB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8200BB2-D6D1-6642-8F66-9B4F37EC8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35C2BC9-7AF3-6D49-8036-36D81872E84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14374" y="1686758"/>
            <a:ext cx="7688645" cy="4256843"/>
          </a:xfrm>
        </p:spPr>
        <p:txBody>
          <a:bodyPr lIns="0" tIns="0" rIns="0" bIns="0"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8572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937044-371D-C149-9F72-3D8FBA460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8" name="Picture 7" descr="The University of Iowa">
            <a:extLst>
              <a:ext uri="{FF2B5EF4-FFF2-40B4-BE49-F238E27FC236}">
                <a16:creationId xmlns:a16="http://schemas.microsoft.com/office/drawing/2014/main" id="{CD97EF86-E180-1E4F-8C76-63FC6B2512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BD3EF9-AA04-A444-8D91-715DA8AEE0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691165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  <p15:guide id="2" pos="450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6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9611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87" r:id="rId2"/>
    <p:sldLayoutId id="2147483688" r:id="rId3"/>
    <p:sldLayoutId id="2147483684" r:id="rId4"/>
    <p:sldLayoutId id="2147483663" r:id="rId5"/>
    <p:sldLayoutId id="2147483686" r:id="rId6"/>
    <p:sldLayoutId id="2147483690" r:id="rId7"/>
    <p:sldLayoutId id="2147483682" r:id="rId8"/>
    <p:sldLayoutId id="2147483650" r:id="rId9"/>
    <p:sldLayoutId id="2147483662" r:id="rId10"/>
    <p:sldLayoutId id="2147483670" r:id="rId11"/>
    <p:sldLayoutId id="2147483667" r:id="rId12"/>
    <p:sldLayoutId id="2147483668" r:id="rId13"/>
    <p:sldLayoutId id="2147483675" r:id="rId14"/>
    <p:sldLayoutId id="2147483677" r:id="rId15"/>
    <p:sldLayoutId id="2147483676" r:id="rId16"/>
    <p:sldLayoutId id="2147483672" r:id="rId17"/>
    <p:sldLayoutId id="2147483692" r:id="rId18"/>
    <p:sldLayoutId id="2147483669" r:id="rId19"/>
    <p:sldLayoutId id="2147483671" r:id="rId20"/>
    <p:sldLayoutId id="2147483679" r:id="rId21"/>
    <p:sldLayoutId id="2147483680" r:id="rId22"/>
    <p:sldLayoutId id="2147483654" r:id="rId23"/>
    <p:sldLayoutId id="2147483655" r:id="rId24"/>
    <p:sldLayoutId id="2147483665" r:id="rId25"/>
    <p:sldLayoutId id="2147483664" r:id="rId26"/>
    <p:sldLayoutId id="2147483689" r:id="rId27"/>
    <p:sldLayoutId id="2147483693" r:id="rId28"/>
    <p:sldLayoutId id="2147483691" r:id="rId29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buFont typeface="Roboto" panose="02000000000000000000" pitchFamily="2" charset="0"/>
        <a:buChar char="–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‒"/>
        <a:defRPr sz="135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80B23-7308-1745-A1A9-A5522BA49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044" y="2677626"/>
            <a:ext cx="6931628" cy="1847088"/>
          </a:xfrm>
        </p:spPr>
        <p:txBody>
          <a:bodyPr>
            <a:normAutofit/>
          </a:bodyPr>
          <a:lstStyle/>
          <a:p>
            <a:r>
              <a:rPr lang="en-US" dirty="0"/>
              <a:t>CLAS Staffing Proposal Procedure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C5EE2B8-026E-D04B-8925-60FA6F76C3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31044" y="5098725"/>
            <a:ext cx="7765770" cy="414991"/>
          </a:xfrm>
        </p:spPr>
        <p:txBody>
          <a:bodyPr/>
          <a:lstStyle/>
          <a:p>
            <a:r>
              <a:rPr lang="en-US" dirty="0"/>
              <a:t>October 22, 2024</a:t>
            </a:r>
          </a:p>
        </p:txBody>
      </p:sp>
    </p:spTree>
    <p:extLst>
      <p:ext uri="{BB962C8B-B14F-4D97-AF65-F5344CB8AC3E}">
        <p14:creationId xmlns:p14="http://schemas.microsoft.com/office/powerpoint/2010/main" val="3892510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372AD14-BED4-4A3E-8474-5AB4CAE61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994" y="3214770"/>
            <a:ext cx="5372488" cy="1160369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392C30-4B11-4481-945C-ED83B657CA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71287" y="3087124"/>
            <a:ext cx="2015280" cy="1498329"/>
          </a:xfrm>
        </p:spPr>
        <p:txBody>
          <a:bodyPr/>
          <a:lstStyle/>
          <a:p>
            <a:r>
              <a:rPr lang="en-US" dirty="0"/>
              <a:t>Melia Pieper</a:t>
            </a:r>
            <a:br>
              <a:rPr lang="en-US" dirty="0"/>
            </a:br>
            <a:r>
              <a:rPr lang="en-US" dirty="0"/>
              <a:t>HR Director</a:t>
            </a:r>
          </a:p>
          <a:p>
            <a:endParaRPr lang="en-US" dirty="0"/>
          </a:p>
          <a:p>
            <a:r>
              <a:rPr lang="en-US" dirty="0"/>
              <a:t>319-335-6479</a:t>
            </a:r>
          </a:p>
          <a:p>
            <a:r>
              <a:rPr lang="en-US" dirty="0"/>
              <a:t>melia-pieper@uiowa.edu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67688D6-D1F7-479C-B181-0D4C46EDC32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89012" y="4789488"/>
            <a:ext cx="2116137" cy="507831"/>
          </a:xfrm>
        </p:spPr>
        <p:txBody>
          <a:bodyPr/>
          <a:lstStyle/>
          <a:p>
            <a:r>
              <a:rPr lang="en-US" dirty="0"/>
              <a:t>policy.clas.uiowa.edu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2C2ECF-87F8-4FF3-9AD3-24240896F6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7072" y="2365791"/>
            <a:ext cx="7772020" cy="365125"/>
          </a:xfrm>
        </p:spPr>
        <p:txBody>
          <a:bodyPr/>
          <a:lstStyle/>
          <a:p>
            <a:r>
              <a:rPr lang="en-US" dirty="0"/>
              <a:t>CLAS Staffing Proposal Procedure</a:t>
            </a:r>
          </a:p>
        </p:txBody>
      </p:sp>
    </p:spTree>
    <p:extLst>
      <p:ext uri="{BB962C8B-B14F-4D97-AF65-F5344CB8AC3E}">
        <p14:creationId xmlns:p14="http://schemas.microsoft.com/office/powerpoint/2010/main" val="3100679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DBC1C-912A-BF40-96FC-B9FF38E497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4229810"/>
            <a:ext cx="7886700" cy="1311454"/>
          </a:xfrm>
        </p:spPr>
        <p:txBody>
          <a:bodyPr/>
          <a:lstStyle/>
          <a:p>
            <a:r>
              <a:rPr lang="en-US" dirty="0"/>
              <a:t>Closing Slide Header</a:t>
            </a:r>
          </a:p>
        </p:txBody>
      </p:sp>
    </p:spTree>
    <p:extLst>
      <p:ext uri="{BB962C8B-B14F-4D97-AF65-F5344CB8AC3E}">
        <p14:creationId xmlns:p14="http://schemas.microsoft.com/office/powerpoint/2010/main" val="1458488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5CBB2-F610-40B4-A124-363EF63EB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/>
          <a:lstStyle/>
          <a:p>
            <a:r>
              <a:rPr lang="en-US" dirty="0"/>
              <a:t>Why and Why 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3FCDE-F6D7-41FF-9845-D3893750EB0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14374" y="1686758"/>
            <a:ext cx="7688645" cy="4256843"/>
          </a:xfrm>
        </p:spPr>
        <p:txBody>
          <a:bodyPr>
            <a:normAutofit/>
          </a:bodyPr>
          <a:lstStyle/>
          <a:p>
            <a:pPr marL="342900" marR="0" lvl="0" indent="-342900" algn="l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Roboto" panose="02000000000000000000" pitchFamily="2" charset="0"/>
                <a:ea typeface="Raleway" pitchFamily="2" charset="0"/>
                <a:cs typeface="Times New Roman" panose="02020603050405020304" pitchFamily="18" charset="0"/>
              </a:rPr>
              <a:t>Initiated the process two years ago.</a:t>
            </a:r>
          </a:p>
          <a:p>
            <a:pPr marL="342900" marR="0" lvl="0" indent="-342900" algn="l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>
                <a:effectLst/>
                <a:latin typeface="Roboto" panose="02000000000000000000" pitchFamily="2" charset="0"/>
                <a:ea typeface="Raleway" pitchFamily="2" charset="0"/>
                <a:cs typeface="Times New Roman" panose="02020603050405020304" pitchFamily="18" charset="0"/>
              </a:rPr>
              <a:t>Gathered </a:t>
            </a:r>
            <a:r>
              <a:rPr lang="en-US" dirty="0">
                <a:effectLst/>
                <a:latin typeface="Roboto" panose="02000000000000000000" pitchFamily="2" charset="0"/>
                <a:ea typeface="Raleway" pitchFamily="2" charset="0"/>
                <a:cs typeface="Times New Roman" panose="02020603050405020304" pitchFamily="18" charset="0"/>
              </a:rPr>
              <a:t>and considered feedback.</a:t>
            </a:r>
          </a:p>
          <a:p>
            <a:pPr marL="342900" marR="0" lvl="0" indent="-342900" algn="l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Roboto" panose="02000000000000000000" pitchFamily="2" charset="0"/>
                <a:ea typeface="Raleway" pitchFamily="2" charset="0"/>
                <a:cs typeface="Times New Roman" panose="02020603050405020304" pitchFamily="18" charset="0"/>
              </a:rPr>
              <a:t>Identified areas of confusion and lack of transparency.</a:t>
            </a:r>
          </a:p>
          <a:p>
            <a:pPr marL="342900" marR="0" lvl="0" indent="-342900" algn="l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Roboto" panose="02000000000000000000" pitchFamily="2" charset="0"/>
                <a:ea typeface="Raleway" pitchFamily="2" charset="0"/>
                <a:cs typeface="Times New Roman" panose="02020603050405020304" pitchFamily="18" charset="0"/>
              </a:rPr>
              <a:t>Formalizing the process based on the feedback received.</a:t>
            </a:r>
          </a:p>
          <a:p>
            <a:pPr marL="342900" marR="0" lvl="0" indent="-342900" algn="l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Roboto" panose="02000000000000000000" pitchFamily="2" charset="0"/>
                <a:ea typeface="Raleway" pitchFamily="2" charset="0"/>
                <a:cs typeface="Times New Roman" panose="02020603050405020304" pitchFamily="18" charset="0"/>
              </a:rPr>
              <a:t>Aligning with the faculty’s call for proposals as closely as possible.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8BCB527-2259-FA40-8DB3-056BA3C1B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</p:spPr>
        <p:txBody>
          <a:bodyPr/>
          <a:lstStyle/>
          <a:p>
            <a:r>
              <a:rPr lang="en-US" dirty="0"/>
              <a:t>CLAS Staffing Proposal Procedure</a:t>
            </a:r>
          </a:p>
        </p:txBody>
      </p:sp>
    </p:spTree>
    <p:extLst>
      <p:ext uri="{BB962C8B-B14F-4D97-AF65-F5344CB8AC3E}">
        <p14:creationId xmlns:p14="http://schemas.microsoft.com/office/powerpoint/2010/main" val="2147875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5CBB2-F610-40B4-A124-363EF63EB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/>
          <a:lstStyle/>
          <a:p>
            <a:r>
              <a:rPr lang="en-US" dirty="0"/>
              <a:t>Components of the staffing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3FCDE-F6D7-41FF-9845-D3893750EB0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14374" y="1686758"/>
            <a:ext cx="7688645" cy="4256843"/>
          </a:xfrm>
        </p:spPr>
        <p:txBody>
          <a:bodyPr>
            <a:normAutofit/>
          </a:bodyPr>
          <a:lstStyle/>
          <a:p>
            <a:pPr marL="342900" marR="0" lvl="0" indent="-342900" algn="l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Need/Problem/Opportunity: Describe the issue you are addressing.</a:t>
            </a:r>
            <a:endParaRPr lang="en-US" sz="2000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position</a:t>
            </a:r>
            <a:endParaRPr lang="en-US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Career advancement</a:t>
            </a:r>
            <a:endParaRPr lang="en-US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Career promotion</a:t>
            </a:r>
            <a:endParaRPr lang="en-US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Classification change</a:t>
            </a:r>
            <a:endParaRPr lang="en-US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Market adjustment</a:t>
            </a:r>
            <a:endParaRPr lang="en-US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8BCB527-2259-FA40-8DB3-056BA3C1B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</p:spPr>
        <p:txBody>
          <a:bodyPr/>
          <a:lstStyle/>
          <a:p>
            <a:r>
              <a:rPr lang="en-US" dirty="0"/>
              <a:t>CLAS Staffing Proposal Procedure</a:t>
            </a:r>
          </a:p>
        </p:txBody>
      </p:sp>
    </p:spTree>
    <p:extLst>
      <p:ext uri="{BB962C8B-B14F-4D97-AF65-F5344CB8AC3E}">
        <p14:creationId xmlns:p14="http://schemas.microsoft.com/office/powerpoint/2010/main" val="2647168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5CBB2-F610-40B4-A124-363EF63EB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/>
          <a:lstStyle/>
          <a:p>
            <a:r>
              <a:rPr lang="en-US" dirty="0"/>
              <a:t>Components of the staffing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3FCDE-F6D7-41FF-9845-D3893750EB0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14374" y="1686758"/>
            <a:ext cx="7688645" cy="4256843"/>
          </a:xfrm>
        </p:spPr>
        <p:txBody>
          <a:bodyPr>
            <a:normAutofit/>
          </a:bodyPr>
          <a:lstStyle/>
          <a:p>
            <a:pPr marL="342900" marR="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b="1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new position, proposed Position Overview:</a:t>
            </a:r>
            <a:endParaRPr lang="en-US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Working title</a:t>
            </a:r>
            <a:endParaRPr lang="en-US" sz="2400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Salary range</a:t>
            </a:r>
            <a:endParaRPr lang="en-US" sz="2400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 chart</a:t>
            </a:r>
            <a:endParaRPr lang="en-US" sz="2400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Job description</a:t>
            </a:r>
            <a:endParaRPr lang="en-US" sz="2400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8BCB527-2259-FA40-8DB3-056BA3C1B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</p:spPr>
        <p:txBody>
          <a:bodyPr/>
          <a:lstStyle/>
          <a:p>
            <a:r>
              <a:rPr lang="en-US" dirty="0"/>
              <a:t>CLAS Staffing Proposal Procedure</a:t>
            </a:r>
          </a:p>
        </p:txBody>
      </p:sp>
    </p:spTree>
    <p:extLst>
      <p:ext uri="{BB962C8B-B14F-4D97-AF65-F5344CB8AC3E}">
        <p14:creationId xmlns:p14="http://schemas.microsoft.com/office/powerpoint/2010/main" val="1154445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5CBB2-F610-40B4-A124-363EF63EB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/>
          <a:lstStyle/>
          <a:p>
            <a:r>
              <a:rPr lang="en-US" dirty="0"/>
              <a:t>Components of the staffing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3FCDE-F6D7-41FF-9845-D3893750EB0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14374" y="1686758"/>
            <a:ext cx="7688645" cy="4256843"/>
          </a:xfrm>
        </p:spPr>
        <p:txBody>
          <a:bodyPr>
            <a:normAutofit/>
          </a:bodyPr>
          <a:lstStyle/>
          <a:p>
            <a:pPr marL="342900" marR="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b="1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 Solutions:</a:t>
            </a:r>
            <a:r>
              <a:rPr lang="en-US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is this need currently being met within your unit?</a:t>
            </a:r>
            <a:endParaRPr lang="en-US" sz="2400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8BCB527-2259-FA40-8DB3-056BA3C1B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</p:spPr>
        <p:txBody>
          <a:bodyPr/>
          <a:lstStyle/>
          <a:p>
            <a:r>
              <a:rPr lang="en-US" dirty="0"/>
              <a:t>CLAS Staffing Proposal Procedure</a:t>
            </a:r>
          </a:p>
        </p:txBody>
      </p:sp>
    </p:spTree>
    <p:extLst>
      <p:ext uri="{BB962C8B-B14F-4D97-AF65-F5344CB8AC3E}">
        <p14:creationId xmlns:p14="http://schemas.microsoft.com/office/powerpoint/2010/main" val="581774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5CBB2-F610-40B4-A124-363EF63EB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/>
          <a:lstStyle/>
          <a:p>
            <a:r>
              <a:rPr lang="en-US" dirty="0"/>
              <a:t>Components of the staffing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3FCDE-F6D7-41FF-9845-D3893750EB0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14374" y="1686758"/>
            <a:ext cx="7688645" cy="4256843"/>
          </a:xfrm>
        </p:spPr>
        <p:txBody>
          <a:bodyPr>
            <a:noAutofit/>
          </a:bodyPr>
          <a:lstStyle/>
          <a:p>
            <a:pPr marL="342900" marR="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Impact:</a:t>
            </a:r>
            <a:endParaRPr lang="en-US" sz="2000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Short and long-term impact on your department’s strategic goals if the position is added.</a:t>
            </a:r>
            <a:endParaRPr lang="en-US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Impact on other departments or areas within the college.</a:t>
            </a:r>
            <a:endParaRPr lang="en-US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Impact if the position is not created.</a:t>
            </a:r>
            <a:endParaRPr lang="en-US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Impact to other units in the college or on campus</a:t>
            </a:r>
            <a:endParaRPr lang="en-US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 are the stakeholders and who participated in the planning to meet the strategic needs of the department?</a:t>
            </a:r>
            <a:endParaRPr lang="en-US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8BCB527-2259-FA40-8DB3-056BA3C1B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</p:spPr>
        <p:txBody>
          <a:bodyPr/>
          <a:lstStyle/>
          <a:p>
            <a:r>
              <a:rPr lang="en-US" dirty="0"/>
              <a:t>CLAS Staffing Proposal Procedure</a:t>
            </a:r>
          </a:p>
        </p:txBody>
      </p:sp>
    </p:spTree>
    <p:extLst>
      <p:ext uri="{BB962C8B-B14F-4D97-AF65-F5344CB8AC3E}">
        <p14:creationId xmlns:p14="http://schemas.microsoft.com/office/powerpoint/2010/main" val="1675635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5CBB2-F610-40B4-A124-363EF63EB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/>
          <a:lstStyle/>
          <a:p>
            <a:r>
              <a:rPr lang="en-US" dirty="0"/>
              <a:t>Components of the staffing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3FCDE-F6D7-41FF-9845-D3893750EB0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14374" y="1686758"/>
            <a:ext cx="7688645" cy="4256843"/>
          </a:xfrm>
        </p:spPr>
        <p:txBody>
          <a:bodyPr>
            <a:normAutofit/>
          </a:bodyPr>
          <a:lstStyle/>
          <a:p>
            <a:pPr marL="342900" marR="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Financial Implications: </a:t>
            </a:r>
            <a:endParaRPr lang="en-US" sz="1800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this position generate revenue or cut costs? If so, explain how and provide an approximate amount.</a:t>
            </a:r>
            <a:endParaRPr lang="en-US" sz="1800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Comparative Analysis: </a:t>
            </a:r>
            <a:endParaRPr lang="en-US" sz="1800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other departments in the college are performing this type of work?</a:t>
            </a:r>
            <a:endParaRPr lang="en-US" sz="1800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Alternatives: </a:t>
            </a:r>
            <a:endParaRPr lang="en-US" sz="1800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other solutions would you suggest meeting these needs?</a:t>
            </a:r>
            <a:endParaRPr lang="en-US" sz="1800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8BCB527-2259-FA40-8DB3-056BA3C1B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</p:spPr>
        <p:txBody>
          <a:bodyPr/>
          <a:lstStyle/>
          <a:p>
            <a:r>
              <a:rPr lang="en-US" dirty="0"/>
              <a:t>CLAS Staffing Proposal Procedure</a:t>
            </a:r>
          </a:p>
        </p:txBody>
      </p:sp>
    </p:spTree>
    <p:extLst>
      <p:ext uri="{BB962C8B-B14F-4D97-AF65-F5344CB8AC3E}">
        <p14:creationId xmlns:p14="http://schemas.microsoft.com/office/powerpoint/2010/main" val="3276663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5CBB2-F610-40B4-A124-363EF63EB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>
            <a:normAutofit fontScale="90000"/>
          </a:bodyPr>
          <a:lstStyle/>
          <a:p>
            <a:r>
              <a:rPr lang="en-US" dirty="0"/>
              <a:t>Submission Instructions and Effective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3FCDE-F6D7-41FF-9845-D3893750EB0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14374" y="1686758"/>
            <a:ext cx="7688645" cy="4256843"/>
          </a:xfrm>
        </p:spPr>
        <p:txBody>
          <a:bodyPr/>
          <a:lstStyle/>
          <a:p>
            <a:pPr marL="0" marR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Submission Instructions</a:t>
            </a:r>
          </a:p>
          <a:p>
            <a:pPr marL="0" marR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1800" b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Staffing proposals plans should be on one document. Plans should be submitted using the online CLAS Filing Cabinet no later than February 1: </a:t>
            </a:r>
            <a:endParaRPr lang="en-US" sz="1800" b="1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pPr marL="0" marR="0" algn="l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effectLst/>
                <a:latin typeface="Roboto" panose="02000000000000000000" pitchFamily="2" charset="0"/>
                <a:ea typeface="Raleway" pitchFamily="2" charset="0"/>
                <a:cs typeface="Times New Roman" panose="02020603050405020304" pitchFamily="18" charset="0"/>
              </a:rPr>
              <a:t>Effective dates</a:t>
            </a:r>
            <a:endParaRPr lang="en-US" sz="1800" dirty="0">
              <a:effectLst/>
              <a:latin typeface="Roboto" panose="02000000000000000000" pitchFamily="2" charset="0"/>
              <a:ea typeface="Raleway" pitchFamily="2" charset="0"/>
              <a:cs typeface="Times New Roman" panose="02020603050405020304" pitchFamily="18" charset="0"/>
            </a:endParaRPr>
          </a:p>
          <a:p>
            <a:pPr marL="342900" marR="0" lvl="0" indent="-342900" algn="l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Roboto" panose="02000000000000000000" pitchFamily="2" charset="0"/>
                <a:ea typeface="Raleway" pitchFamily="2" charset="0"/>
                <a:cs typeface="Times New Roman" panose="02020603050405020304" pitchFamily="18" charset="0"/>
              </a:rPr>
              <a:t>Career advancements and promotions will have an effective date of August 1.</a:t>
            </a:r>
          </a:p>
          <a:p>
            <a:pPr marL="342900" marR="0" lvl="0" indent="-342900" algn="l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Roboto" panose="02000000000000000000" pitchFamily="2" charset="0"/>
                <a:ea typeface="Raleway" pitchFamily="2" charset="0"/>
                <a:cs typeface="Times New Roman" panose="02020603050405020304" pitchFamily="18" charset="0"/>
              </a:rPr>
              <a:t>Off-cycle requests for career advancements and promotions will be considered in the fall for a January 1 effective date.</a:t>
            </a:r>
          </a:p>
          <a:p>
            <a:pPr marL="342900" marR="0" lvl="0" indent="-342900" algn="l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Roboto" panose="02000000000000000000" pitchFamily="2" charset="0"/>
                <a:ea typeface="Raleway" pitchFamily="2" charset="0"/>
                <a:cs typeface="Times New Roman" panose="02020603050405020304" pitchFamily="18" charset="0"/>
              </a:rPr>
              <a:t>New staff lines' start dates will be determined on a case-by-case basis.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8BCB527-2259-FA40-8DB3-056BA3C1B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</p:spPr>
        <p:txBody>
          <a:bodyPr/>
          <a:lstStyle/>
          <a:p>
            <a:r>
              <a:rPr lang="en-US" dirty="0"/>
              <a:t>CLAS Staffing Proposal Procedure</a:t>
            </a:r>
          </a:p>
        </p:txBody>
      </p:sp>
    </p:spTree>
    <p:extLst>
      <p:ext uri="{BB962C8B-B14F-4D97-AF65-F5344CB8AC3E}">
        <p14:creationId xmlns:p14="http://schemas.microsoft.com/office/powerpoint/2010/main" val="3332699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70379-2B8A-42C0-8174-A22B7008B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89510"/>
            <a:ext cx="7715250" cy="1331865"/>
          </a:xfrm>
        </p:spPr>
        <p:txBody>
          <a:bodyPr/>
          <a:lstStyle/>
          <a:p>
            <a:r>
              <a:rPr lang="en-US" dirty="0"/>
              <a:t>Timelines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CB975-6DEE-435D-BD89-361073623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2050741"/>
            <a:ext cx="7715250" cy="3892859"/>
          </a:xfrm>
        </p:spPr>
        <p:txBody>
          <a:bodyPr/>
          <a:lstStyle/>
          <a:p>
            <a:pPr marL="342900" marR="0" lvl="0" indent="-342900" algn="just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Roboto" panose="02000000000000000000" pitchFamily="2" charset="0"/>
                <a:ea typeface="Raleway" pitchFamily="2" charset="0"/>
                <a:cs typeface="Times New Roman" panose="02020603050405020304" pitchFamily="18" charset="0"/>
              </a:rPr>
              <a:t>Call for proposals- November</a:t>
            </a:r>
          </a:p>
          <a:p>
            <a:pPr marL="342900" marR="0" lvl="0" indent="-34290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Roboto" panose="02000000000000000000" pitchFamily="2" charset="0"/>
                <a:ea typeface="Raleway" pitchFamily="2" charset="0"/>
                <a:cs typeface="Times New Roman" panose="02020603050405020304" pitchFamily="18" charset="0"/>
              </a:rPr>
              <a:t>Due date for submissions- February 1</a:t>
            </a:r>
          </a:p>
          <a:p>
            <a:pPr marL="342900" marR="0" lvl="0" indent="-34290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Roboto" panose="02000000000000000000" pitchFamily="2" charset="0"/>
                <a:ea typeface="Raleway" pitchFamily="2" charset="0"/>
                <a:cs typeface="Times New Roman" panose="02020603050405020304" pitchFamily="18" charset="0"/>
              </a:rPr>
              <a:t>SLT Review- mid-February</a:t>
            </a:r>
          </a:p>
          <a:p>
            <a:pPr marL="342900" marR="0" lvl="0" indent="-34290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Roboto" panose="02000000000000000000" pitchFamily="2" charset="0"/>
                <a:ea typeface="Raleway" pitchFamily="2" charset="0"/>
                <a:cs typeface="Times New Roman" panose="02020603050405020304" pitchFamily="18" charset="0"/>
              </a:rPr>
              <a:t>EC Approval of new staff lines- March</a:t>
            </a:r>
          </a:p>
          <a:p>
            <a:pPr marL="342900" marR="0" lvl="0" indent="-34290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Roboto" panose="02000000000000000000" pitchFamily="2" charset="0"/>
                <a:ea typeface="Raleway" pitchFamily="2" charset="0"/>
                <a:cs typeface="Times New Roman" panose="02020603050405020304" pitchFamily="18" charset="0"/>
              </a:rPr>
              <a:t>Budget approval- mid-May</a:t>
            </a:r>
          </a:p>
          <a:p>
            <a:pPr marL="342900" marR="0" lvl="0" indent="-342900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Roboto" panose="02000000000000000000" pitchFamily="2" charset="0"/>
                <a:ea typeface="Raleway" pitchFamily="2" charset="0"/>
                <a:cs typeface="Times New Roman" panose="02020603050405020304" pitchFamily="18" charset="0"/>
              </a:rPr>
              <a:t>Decision communication- June  </a:t>
            </a:r>
          </a:p>
          <a:p>
            <a:endParaRPr lang="en-US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4B43021-2DD5-3F47-9AF4-FB33992AE6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</p:spPr>
        <p:txBody>
          <a:bodyPr/>
          <a:lstStyle/>
          <a:p>
            <a:r>
              <a:rPr lang="en-US" dirty="0"/>
              <a:t>CLAS Staffing Proposal Procedure</a:t>
            </a:r>
          </a:p>
        </p:txBody>
      </p:sp>
    </p:spTree>
    <p:extLst>
      <p:ext uri="{BB962C8B-B14F-4D97-AF65-F5344CB8AC3E}">
        <p14:creationId xmlns:p14="http://schemas.microsoft.com/office/powerpoint/2010/main" val="864860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19F1792BAD684CA86BDE01A695176A" ma:contentTypeVersion="10" ma:contentTypeDescription="Create a new document." ma:contentTypeScope="" ma:versionID="b0b5e790a680d2f882118ec8776826cd">
  <xsd:schema xmlns:xsd="http://www.w3.org/2001/XMLSchema" xmlns:xs="http://www.w3.org/2001/XMLSchema" xmlns:p="http://schemas.microsoft.com/office/2006/metadata/properties" xmlns:ns2="1b3055e5-febb-4d48-9ff5-74b11a8cb562" xmlns:ns3="30bbfc75-3206-4a9e-a347-0bf9b8283f7a" targetNamespace="http://schemas.microsoft.com/office/2006/metadata/properties" ma:root="true" ma:fieldsID="ed267c03dc32f4e1a52e99ce678599a8" ns2:_="" ns3:_="">
    <xsd:import namespace="1b3055e5-febb-4d48-9ff5-74b11a8cb562"/>
    <xsd:import namespace="30bbfc75-3206-4a9e-a347-0bf9b8283f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3055e5-febb-4d48-9ff5-74b11a8cb5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bbfc75-3206-4a9e-a347-0bf9b8283f7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76A3A2-D493-42D1-88F3-8740B9CF05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3055e5-febb-4d48-9ff5-74b11a8cb562"/>
    <ds:schemaRef ds:uri="30bbfc75-3206-4a9e-a347-0bf9b8283f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4B8143-C3D6-460D-830C-A8DBEE8551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7FFD54-27B0-415C-8654-D843242BD071}">
  <ds:schemaRefs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6122</TotalTime>
  <Words>416</Words>
  <Application>Microsoft Office PowerPoint</Application>
  <PresentationFormat>On-screen Show (4:3)</PresentationFormat>
  <Paragraphs>70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CLAS Staffing Proposal Procedure</vt:lpstr>
      <vt:lpstr>Why and Why Now</vt:lpstr>
      <vt:lpstr>Components of the staffing plan</vt:lpstr>
      <vt:lpstr>Components of the staffing plan</vt:lpstr>
      <vt:lpstr>Components of the staffing plan</vt:lpstr>
      <vt:lpstr>Components of the staffing plan</vt:lpstr>
      <vt:lpstr>Components of the staffing plan</vt:lpstr>
      <vt:lpstr>Submission Instructions and Effective Dates</vt:lpstr>
      <vt:lpstr>Timelines</vt:lpstr>
      <vt:lpstr>Questions?</vt:lpstr>
      <vt:lpstr>Closing Slide Header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ryan-potter@uiowa.edu</dc:creator>
  <cp:lastModifiedBy>Pieper, Melia R</cp:lastModifiedBy>
  <cp:revision>288</cp:revision>
  <dcterms:created xsi:type="dcterms:W3CDTF">2020-01-21T18:13:39Z</dcterms:created>
  <dcterms:modified xsi:type="dcterms:W3CDTF">2024-11-05T20:39:37Z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0x0101001D19F1792BAD684CA86BDE01A695176A</vt:lpwstr>
  </property>
</Properties>
</file>