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3" autoAdjust="0"/>
    <p:restoredTop sz="94704" autoAdjust="0"/>
  </p:normalViewPr>
  <p:slideViewPr>
    <p:cSldViewPr snapToGrid="0">
      <p:cViewPr varScale="1">
        <p:scale>
          <a:sx n="70" d="100"/>
          <a:sy n="70" d="100"/>
        </p:scale>
        <p:origin x="18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83CE23-8DC0-4388-AB1D-789B4E23F22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1318550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83CE23-8DC0-4388-AB1D-789B4E23F22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19805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83CE23-8DC0-4388-AB1D-789B4E23F22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136047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83CE23-8DC0-4388-AB1D-789B4E23F22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134620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83CE23-8DC0-4388-AB1D-789B4E23F221}"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3994296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83CE23-8DC0-4388-AB1D-789B4E23F221}"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97716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83CE23-8DC0-4388-AB1D-789B4E23F221}"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2692321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283CE23-8DC0-4388-AB1D-789B4E23F22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2159304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283CE23-8DC0-4388-AB1D-789B4E23F22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1847030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83CE23-8DC0-4388-AB1D-789B4E23F22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151766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83CE23-8DC0-4388-AB1D-789B4E23F22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9A58D-7A41-4A88-9D28-13852223ED4B}" type="slidenum">
              <a:rPr lang="en-US" smtClean="0"/>
              <a:t>‹#›</a:t>
            </a:fld>
            <a:endParaRPr lang="en-US"/>
          </a:p>
        </p:txBody>
      </p:sp>
    </p:spTree>
    <p:extLst>
      <p:ext uri="{BB962C8B-B14F-4D97-AF65-F5344CB8AC3E}">
        <p14:creationId xmlns:p14="http://schemas.microsoft.com/office/powerpoint/2010/main" val="2638143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F283CE23-8DC0-4388-AB1D-789B4E23F221}" type="datetimeFigureOut">
              <a:rPr lang="en-US" smtClean="0"/>
              <a:t>10/9/2026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EC9A58D-7A41-4A88-9D28-13852223ED4B}" type="slidenum">
              <a:rPr lang="en-US" smtClean="0"/>
              <a:t>‹#›</a:t>
            </a:fld>
            <a:endParaRPr lang="en-US"/>
          </a:p>
        </p:txBody>
      </p:sp>
    </p:spTree>
    <p:extLst>
      <p:ext uri="{BB962C8B-B14F-4D97-AF65-F5344CB8AC3E}">
        <p14:creationId xmlns:p14="http://schemas.microsoft.com/office/powerpoint/2010/main" val="4871409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1BFAA7-0C75-1865-E05B-708DBD8A31C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591" y="0"/>
            <a:ext cx="1040385" cy="9144000"/>
          </a:xfrm>
          <a:prstGeom prst="rect">
            <a:avLst/>
          </a:prstGeom>
        </p:spPr>
      </p:pic>
      <p:sp>
        <p:nvSpPr>
          <p:cNvPr id="5" name="Rectangle 4">
            <a:extLst>
              <a:ext uri="{FF2B5EF4-FFF2-40B4-BE49-F238E27FC236}">
                <a16:creationId xmlns:a16="http://schemas.microsoft.com/office/drawing/2014/main" id="{8A8583CB-9F0B-E64A-4903-62B9C9047E52}"/>
              </a:ext>
            </a:extLst>
          </p:cNvPr>
          <p:cNvSpPr/>
          <p:nvPr/>
        </p:nvSpPr>
        <p:spPr>
          <a:xfrm>
            <a:off x="553090" y="53542"/>
            <a:ext cx="6548107" cy="523220"/>
          </a:xfrm>
          <a:prstGeom prst="rect">
            <a:avLst/>
          </a:prstGeom>
          <a:effectLst>
            <a:glow rad="101600">
              <a:srgbClr val="FFFF00">
                <a:alpha val="60000"/>
              </a:srgbClr>
            </a:glow>
          </a:effectLst>
        </p:spPr>
        <p:txBody>
          <a:bodyPr wrap="square">
            <a:spAutoFit/>
          </a:bodyPr>
          <a:lstStyle/>
          <a:p>
            <a:pPr algn="ctr"/>
            <a:r>
              <a:rPr lang="en-US" sz="2800" b="1" dirty="0">
                <a:solidFill>
                  <a:srgbClr val="FFC000"/>
                </a:solidFill>
                <a:effectLst>
                  <a:glow rad="101600">
                    <a:schemeClr val="tx1">
                      <a:alpha val="60000"/>
                    </a:schemeClr>
                  </a:glow>
                </a:effectLst>
              </a:rPr>
              <a:t>The 2026 Iowa Art in Science Contest!!</a:t>
            </a:r>
          </a:p>
        </p:txBody>
      </p:sp>
      <p:sp>
        <p:nvSpPr>
          <p:cNvPr id="6" name="Rectangle 5">
            <a:extLst>
              <a:ext uri="{FF2B5EF4-FFF2-40B4-BE49-F238E27FC236}">
                <a16:creationId xmlns:a16="http://schemas.microsoft.com/office/drawing/2014/main" id="{E13DC18C-6276-0A73-BFD0-614540412513}"/>
              </a:ext>
            </a:extLst>
          </p:cNvPr>
          <p:cNvSpPr/>
          <p:nvPr/>
        </p:nvSpPr>
        <p:spPr>
          <a:xfrm>
            <a:off x="397442" y="481500"/>
            <a:ext cx="6791298" cy="461665"/>
          </a:xfrm>
          <a:prstGeom prst="rect">
            <a:avLst/>
          </a:prstGeom>
          <a:effectLst>
            <a:glow rad="101600">
              <a:srgbClr val="FFFF00">
                <a:alpha val="60000"/>
              </a:srgbClr>
            </a:glow>
          </a:effectLst>
        </p:spPr>
        <p:txBody>
          <a:bodyPr wrap="square">
            <a:spAutoFit/>
          </a:bodyPr>
          <a:lstStyle/>
          <a:p>
            <a:pPr algn="ctr"/>
            <a:r>
              <a:rPr lang="en-US" sz="2400" b="1" dirty="0">
                <a:solidFill>
                  <a:srgbClr val="FFC000"/>
                </a:solidFill>
                <a:effectLst>
                  <a:glow rad="101600">
                    <a:schemeClr val="tx1">
                      <a:alpha val="60000"/>
                    </a:schemeClr>
                  </a:glow>
                </a:effectLst>
              </a:rPr>
              <a:t>Image Submissions Due November 6th</a:t>
            </a:r>
            <a:endParaRPr lang="en-US" sz="2400" b="1" dirty="0">
              <a:solidFill>
                <a:srgbClr val="FFC000"/>
              </a:solidFill>
              <a:effectLst>
                <a:glow rad="228600">
                  <a:schemeClr val="accent6">
                    <a:satMod val="175000"/>
                    <a:alpha val="40000"/>
                  </a:schemeClr>
                </a:glow>
              </a:effectLst>
            </a:endParaRPr>
          </a:p>
        </p:txBody>
      </p:sp>
      <p:sp>
        <p:nvSpPr>
          <p:cNvPr id="7" name="TextBox 6">
            <a:extLst>
              <a:ext uri="{FF2B5EF4-FFF2-40B4-BE49-F238E27FC236}">
                <a16:creationId xmlns:a16="http://schemas.microsoft.com/office/drawing/2014/main" id="{F6F5579B-183D-DBCA-FB70-3A99BA94FE77}"/>
              </a:ext>
            </a:extLst>
          </p:cNvPr>
          <p:cNvSpPr txBox="1"/>
          <p:nvPr/>
        </p:nvSpPr>
        <p:spPr>
          <a:xfrm>
            <a:off x="3803512" y="1136056"/>
            <a:ext cx="2976664" cy="2800767"/>
          </a:xfrm>
          <a:prstGeom prst="rect">
            <a:avLst/>
          </a:prstGeom>
          <a:noFill/>
          <a:ln>
            <a:solidFill>
              <a:schemeClr val="tx1">
                <a:lumMod val="65000"/>
                <a:lumOff val="35000"/>
              </a:schemeClr>
            </a:solidFill>
          </a:ln>
        </p:spPr>
        <p:txBody>
          <a:bodyPr wrap="square" rtlCol="0">
            <a:spAutoFit/>
          </a:bodyPr>
          <a:lstStyle/>
          <a:p>
            <a:r>
              <a:rPr lang="en-US" sz="1600" dirty="0"/>
              <a:t>The goal of The Iowa Art in Science Contest is to recognize the combination of outstanding scientific discovery and artistic appeal in research imaging. Images from any mode of microscopy can be used, and any form of colorization, manipulation and compositing is completely acceptable. Be creative, have fun!</a:t>
            </a:r>
          </a:p>
        </p:txBody>
      </p:sp>
      <p:sp>
        <p:nvSpPr>
          <p:cNvPr id="9" name="Rectangle 8">
            <a:extLst>
              <a:ext uri="{FF2B5EF4-FFF2-40B4-BE49-F238E27FC236}">
                <a16:creationId xmlns:a16="http://schemas.microsoft.com/office/drawing/2014/main" id="{B60312AD-E984-3D81-5F39-C0BD8C5B9220}"/>
              </a:ext>
            </a:extLst>
          </p:cNvPr>
          <p:cNvSpPr/>
          <p:nvPr/>
        </p:nvSpPr>
        <p:spPr>
          <a:xfrm>
            <a:off x="1009099" y="4106202"/>
            <a:ext cx="5567983" cy="1200329"/>
          </a:xfrm>
          <a:prstGeom prst="rect">
            <a:avLst/>
          </a:prstGeom>
          <a:ln>
            <a:noFill/>
          </a:ln>
          <a:effectLst>
            <a:outerShdw blurRad="711200" sx="1000" sy="1000" algn="ctr" rotWithShape="0">
              <a:srgbClr val="000000"/>
            </a:outerShdw>
          </a:effectLst>
        </p:spPr>
        <p:txBody>
          <a:bodyPr wrap="square">
            <a:spAutoFit/>
          </a:bodyPr>
          <a:lstStyle/>
          <a:p>
            <a:pPr algn="ctr" defTabSz="914400"/>
            <a:r>
              <a:rPr lang="en-US" sz="2400" dirty="0">
                <a:solidFill>
                  <a:srgbClr val="FFC000"/>
                </a:solidFill>
                <a:effectLst>
                  <a:glow rad="101600">
                    <a:srgbClr val="000000">
                      <a:alpha val="60000"/>
                    </a:srgbClr>
                  </a:glow>
                </a:effectLst>
                <a:latin typeface="Roboto"/>
              </a:rPr>
              <a:t>Winning scientist-artists will receive prizes and 12 will have their art featured in the 2026 CMRF Calendar!</a:t>
            </a:r>
          </a:p>
        </p:txBody>
      </p:sp>
      <p:sp>
        <p:nvSpPr>
          <p:cNvPr id="12" name="Rectangle 11">
            <a:extLst>
              <a:ext uri="{FF2B5EF4-FFF2-40B4-BE49-F238E27FC236}">
                <a16:creationId xmlns:a16="http://schemas.microsoft.com/office/drawing/2014/main" id="{78BA329A-B98D-D30E-419C-9CD4D9119CA3}"/>
              </a:ext>
            </a:extLst>
          </p:cNvPr>
          <p:cNvSpPr/>
          <p:nvPr/>
        </p:nvSpPr>
        <p:spPr>
          <a:xfrm>
            <a:off x="868716" y="5792439"/>
            <a:ext cx="5567983" cy="923330"/>
          </a:xfrm>
          <a:prstGeom prst="rect">
            <a:avLst/>
          </a:prstGeom>
        </p:spPr>
        <p:txBody>
          <a:bodyPr wrap="square">
            <a:spAutoFit/>
          </a:bodyPr>
          <a:lstStyle/>
          <a:p>
            <a:pPr algn="ctr" defTabSz="914400"/>
            <a:r>
              <a:rPr lang="en-US" dirty="0">
                <a:solidFill>
                  <a:srgbClr val="FFFF00"/>
                </a:solidFill>
                <a:effectLst>
                  <a:glow rad="101600">
                    <a:prstClr val="black">
                      <a:alpha val="60000"/>
                    </a:prstClr>
                  </a:glow>
                </a:effectLst>
                <a:latin typeface="Roboto"/>
              </a:rPr>
              <a:t>Submit one image and a description to Thomas-Moninger@uiowa.edu (QR code below) or any CMRF staff member</a:t>
            </a:r>
          </a:p>
        </p:txBody>
      </p:sp>
      <p:pic>
        <p:nvPicPr>
          <p:cNvPr id="8" name="Picture 7" descr="art in science logo">
            <a:extLst>
              <a:ext uri="{FF2B5EF4-FFF2-40B4-BE49-F238E27FC236}">
                <a16:creationId xmlns:a16="http://schemas.microsoft.com/office/drawing/2014/main" id="{13CEA8B6-F5C0-6AFA-BDAA-6D0D695BDBBA}"/>
              </a:ext>
            </a:extLst>
          </p:cNvPr>
          <p:cNvPicPr>
            <a:picLocks noChangeAspect="1"/>
          </p:cNvPicPr>
          <p:nvPr/>
        </p:nvPicPr>
        <p:blipFill>
          <a:blip r:embed="rId3"/>
          <a:stretch>
            <a:fillRect/>
          </a:stretch>
        </p:blipFill>
        <p:spPr>
          <a:xfrm>
            <a:off x="1142528" y="2111801"/>
            <a:ext cx="2543780" cy="1437788"/>
          </a:xfrm>
          <a:prstGeom prst="rect">
            <a:avLst/>
          </a:prstGeom>
          <a:ln w="28575">
            <a:solidFill>
              <a:srgbClr val="000000">
                <a:lumMod val="95000"/>
                <a:lumOff val="5000"/>
              </a:srgbClr>
            </a:solidFill>
          </a:ln>
          <a:effectLst>
            <a:outerShdw blurRad="76200" dist="12700" dir="18900000" sy="23000" kx="-1200000" algn="bl" rotWithShape="0">
              <a:prstClr val="black">
                <a:alpha val="56000"/>
              </a:prstClr>
            </a:outerShdw>
          </a:effectLst>
        </p:spPr>
      </p:pic>
      <p:pic>
        <p:nvPicPr>
          <p:cNvPr id="10" name="Picture 4" descr="Zeiss logo">
            <a:extLst>
              <a:ext uri="{FF2B5EF4-FFF2-40B4-BE49-F238E27FC236}">
                <a16:creationId xmlns:a16="http://schemas.microsoft.com/office/drawing/2014/main" id="{FE689B7D-69C6-9EF7-BCA9-82861FB6DC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500" t="25500" r="25000" b="24750"/>
          <a:stretch/>
        </p:blipFill>
        <p:spPr bwMode="auto">
          <a:xfrm>
            <a:off x="5622350" y="7306344"/>
            <a:ext cx="793150" cy="7971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QR code">
            <a:extLst>
              <a:ext uri="{FF2B5EF4-FFF2-40B4-BE49-F238E27FC236}">
                <a16:creationId xmlns:a16="http://schemas.microsoft.com/office/drawing/2014/main" id="{EEBB5FDD-3F19-8406-FBB0-A70C4C2B346A}"/>
              </a:ext>
            </a:extLst>
          </p:cNvPr>
          <p:cNvPicPr>
            <a:picLocks noChangeAspect="1"/>
          </p:cNvPicPr>
          <p:nvPr/>
        </p:nvPicPr>
        <p:blipFill>
          <a:blip r:embed="rId5"/>
          <a:stretch>
            <a:fillRect/>
          </a:stretch>
        </p:blipFill>
        <p:spPr>
          <a:xfrm>
            <a:off x="1301548" y="7094336"/>
            <a:ext cx="1767755" cy="1767755"/>
          </a:xfrm>
          <a:prstGeom prst="rect">
            <a:avLst/>
          </a:prstGeom>
        </p:spPr>
      </p:pic>
      <p:pic>
        <p:nvPicPr>
          <p:cNvPr id="2" name="Picture 1" descr="Thomas Scientific logo">
            <a:extLst>
              <a:ext uri="{FF2B5EF4-FFF2-40B4-BE49-F238E27FC236}">
                <a16:creationId xmlns:a16="http://schemas.microsoft.com/office/drawing/2014/main" id="{D1D4F67B-D673-A887-8750-2015A0A36D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3511" y="7273640"/>
            <a:ext cx="1226673" cy="636501"/>
          </a:xfrm>
          <a:prstGeom prst="rect">
            <a:avLst/>
          </a:prstGeom>
        </p:spPr>
      </p:pic>
      <p:sp>
        <p:nvSpPr>
          <p:cNvPr id="14" name="TextBox 13">
            <a:extLst>
              <a:ext uri="{FF2B5EF4-FFF2-40B4-BE49-F238E27FC236}">
                <a16:creationId xmlns:a16="http://schemas.microsoft.com/office/drawing/2014/main" id="{DCAE27EA-58C6-2006-417E-E3652FE21CCA}"/>
              </a:ext>
            </a:extLst>
          </p:cNvPr>
          <p:cNvSpPr txBox="1"/>
          <p:nvPr/>
        </p:nvSpPr>
        <p:spPr>
          <a:xfrm>
            <a:off x="815962" y="8814502"/>
            <a:ext cx="3774106" cy="200055"/>
          </a:xfrm>
          <a:prstGeom prst="rect">
            <a:avLst/>
          </a:prstGeom>
          <a:noFill/>
          <a:ln>
            <a:noFill/>
          </a:ln>
        </p:spPr>
        <p:txBody>
          <a:bodyPr wrap="square" rtlCol="0">
            <a:spAutoFit/>
          </a:bodyPr>
          <a:lstStyle/>
          <a:p>
            <a:r>
              <a:rPr lang="en-US" sz="700" dirty="0"/>
              <a:t>Submitted images may be used by the CMRF for promotional purposes.</a:t>
            </a:r>
          </a:p>
        </p:txBody>
      </p:sp>
      <p:pic>
        <p:nvPicPr>
          <p:cNvPr id="16" name="Picture 15" descr="company logo">
            <a:extLst>
              <a:ext uri="{FF2B5EF4-FFF2-40B4-BE49-F238E27FC236}">
                <a16:creationId xmlns:a16="http://schemas.microsoft.com/office/drawing/2014/main" id="{EB5CF793-AA41-823B-69B0-6FE279B4E9F9}"/>
              </a:ext>
            </a:extLst>
          </p:cNvPr>
          <p:cNvPicPr>
            <a:picLocks noChangeAspect="1"/>
          </p:cNvPicPr>
          <p:nvPr/>
        </p:nvPicPr>
        <p:blipFill>
          <a:blip r:embed="rId7">
            <a:extLst>
              <a:ext uri="{28A0092B-C50C-407E-A947-70E740481C1C}">
                <a14:useLocalDpi xmlns:a14="http://schemas.microsoft.com/office/drawing/2010/main" val="0"/>
              </a:ext>
            </a:extLst>
          </a:blip>
          <a:srcRect t="30017" b="36096"/>
          <a:stretch>
            <a:fillRect/>
          </a:stretch>
        </p:blipFill>
        <p:spPr>
          <a:xfrm>
            <a:off x="3980012" y="8334554"/>
            <a:ext cx="2153877" cy="405498"/>
          </a:xfrm>
          <a:prstGeom prst="rect">
            <a:avLst/>
          </a:prstGeom>
        </p:spPr>
      </p:pic>
      <p:pic>
        <p:nvPicPr>
          <p:cNvPr id="11" name="Picture 10">
            <a:extLst>
              <a:ext uri="{FF2B5EF4-FFF2-40B4-BE49-F238E27FC236}">
                <a16:creationId xmlns:a16="http://schemas.microsoft.com/office/drawing/2014/main" id="{F8C1F630-090B-0CCB-7068-D7807E3F835C}"/>
              </a:ext>
            </a:extLst>
          </p:cNvPr>
          <p:cNvPicPr>
            <a:picLocks noChangeAspect="1"/>
          </p:cNvPicPr>
          <p:nvPr/>
        </p:nvPicPr>
        <p:blipFill>
          <a:blip r:embed="rId8"/>
          <a:stretch>
            <a:fillRect/>
          </a:stretch>
        </p:blipFill>
        <p:spPr>
          <a:xfrm>
            <a:off x="1430232" y="1140447"/>
            <a:ext cx="1858108" cy="680434"/>
          </a:xfrm>
          <a:prstGeom prst="rect">
            <a:avLst/>
          </a:prstGeom>
        </p:spPr>
      </p:pic>
    </p:spTree>
    <p:extLst>
      <p:ext uri="{BB962C8B-B14F-4D97-AF65-F5344CB8AC3E}">
        <p14:creationId xmlns:p14="http://schemas.microsoft.com/office/powerpoint/2010/main" val="17316801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626</TotalTime>
  <Words>119</Words>
  <Application>Microsoft Office PowerPoint</Application>
  <PresentationFormat>Letter Paper (8.5x11 in)</PresentationFormat>
  <Paragraphs>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Roboto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Moninger</dc:creator>
  <cp:lastModifiedBy>Tom Moninger</cp:lastModifiedBy>
  <cp:revision>19</cp:revision>
  <dcterms:created xsi:type="dcterms:W3CDTF">2023-11-14T20:57:54Z</dcterms:created>
  <dcterms:modified xsi:type="dcterms:W3CDTF">2026-10-09T16:44:22Z</dcterms:modified>
</cp:coreProperties>
</file>